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7" r:id="rId3"/>
    <p:sldId id="257" r:id="rId4"/>
    <p:sldId id="258" r:id="rId5"/>
    <p:sldId id="259" r:id="rId6"/>
    <p:sldId id="261" r:id="rId7"/>
    <p:sldId id="266" r:id="rId8"/>
    <p:sldId id="262" r:id="rId9"/>
    <p:sldId id="263" r:id="rId10"/>
    <p:sldId id="264" r:id="rId11"/>
    <p:sldId id="265"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AD456B4-69CA-4FBB-8A45-8B946E68A58B}" type="datetimeFigureOut">
              <a:rPr lang="en-US"/>
              <a:pPr>
                <a:defRPr/>
              </a:pPr>
              <a:t>9/10/2010</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B80C3C8B-3F1F-442A-A8E0-B764709A30DD}"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18C01A7-151B-4FE1-82A4-3A155468088F}" type="datetimeFigureOut">
              <a:rPr lang="en-US"/>
              <a:pPr>
                <a:defRPr/>
              </a:pPr>
              <a:t>9/10/2010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2E8B0F1-D408-4722-A2B7-7DBFA812CE4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B416BE0-E464-46E0-B515-3138C85F33D7}" type="datetimeFigureOut">
              <a:rPr lang="en-US"/>
              <a:pPr>
                <a:defRPr/>
              </a:pPr>
              <a:t>9/10/2010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26C05BA-D88B-4D28-9897-9C283382E51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425D2B3-8A26-41C1-A2FD-591093F8B713}" type="datetimeFigureOut">
              <a:rPr lang="en-US"/>
              <a:pPr>
                <a:defRPr/>
              </a:pPr>
              <a:t>9/10/2010</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71010A8-8687-472E-A010-A9A4B6F911F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5092159-E9A1-4536-936B-843BF3B78A03}" type="datetimeFigureOut">
              <a:rPr lang="en-US"/>
              <a:pPr>
                <a:defRPr/>
              </a:pPr>
              <a:t>9/10/2010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0B1A8C4-DF44-4E46-92D6-1F88FEA772C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EAB7EE97-D853-4A63-8135-8410B03067FB}" type="datetimeFigureOut">
              <a:rPr lang="en-US"/>
              <a:pPr>
                <a:defRPr/>
              </a:pPr>
              <a:t>9/10/2010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A8195962-3EAB-4B97-A156-81B5F459358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140BF65C-6E01-479E-9070-4AEF26F27ECE}" type="datetimeFigureOut">
              <a:rPr lang="en-US"/>
              <a:pPr>
                <a:defRPr/>
              </a:pPr>
              <a:t>9/10/2010</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8579D4F8-6C22-466F-B08C-538952EDEAA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3B3350F6-ACF8-4526-AA63-E1F86C25BBFF}" type="datetimeFigureOut">
              <a:rPr lang="en-US"/>
              <a:pPr>
                <a:defRPr/>
              </a:pPr>
              <a:t>9/10/2010</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721A3E60-0DD7-4510-8210-5D2CA1ED135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BAB8D52E-FB8C-4CE8-B6DC-C24C8CD0FEDC}" type="datetimeFigureOut">
              <a:rPr lang="en-US"/>
              <a:pPr>
                <a:defRPr/>
              </a:pPr>
              <a:t>9/10/2010</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3F69DE1D-9914-47F9-BC7C-FF1EE7E8DFD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5F7F309A-F18B-4483-8C65-D202A02A05A4}" type="datetimeFigureOut">
              <a:rPr lang="en-US"/>
              <a:pPr>
                <a:defRPr/>
              </a:pPr>
              <a:t>9/10/2010</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C34CE54-D0A5-43D0-9224-93D0BE28CFF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B67DE764-8A9D-461E-BD2E-4067DCB80417}" type="datetimeFigureOut">
              <a:rPr lang="en-US"/>
              <a:pPr>
                <a:defRPr/>
              </a:pPr>
              <a:t>9/10/2010</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ADCE67D1-4ED7-4CE7-830B-AA48CC1D03B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D36CEAA3-B978-408B-AA0B-572D10AF84FD}" type="datetimeFigureOut">
              <a:rPr lang="en-US"/>
              <a:pPr>
                <a:defRPr/>
              </a:pPr>
              <a:t>9/10/2010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smtClean="0">
                <a:solidFill>
                  <a:schemeClr val="tx2">
                    <a:shade val="90000"/>
                  </a:schemeClr>
                </a:solidFill>
                <a:latin typeface="+mn-lt"/>
              </a:defRPr>
            </a:lvl1pPr>
          </a:lstStyle>
          <a:p>
            <a:pPr>
              <a:defRPr/>
            </a:pPr>
            <a:fld id="{06A69B17-776C-47C2-BA48-D976878426E6}" type="slidenum">
              <a:rPr lang="en-US"/>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683" r:id="rId1"/>
    <p:sldLayoutId id="2147483675" r:id="rId2"/>
    <p:sldLayoutId id="2147483684" r:id="rId3"/>
    <p:sldLayoutId id="2147483676" r:id="rId4"/>
    <p:sldLayoutId id="2147483677" r:id="rId5"/>
    <p:sldLayoutId id="2147483678" r:id="rId6"/>
    <p:sldLayoutId id="2147483679" r:id="rId7"/>
    <p:sldLayoutId id="2147483680" r:id="rId8"/>
    <p:sldLayoutId id="2147483685" r:id="rId9"/>
    <p:sldLayoutId id="2147483681" r:id="rId10"/>
    <p:sldLayoutId id="2147483682" r:id="rId11"/>
  </p:sldLayoutIdLst>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9BBB5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9BBB5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8064A2"/>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loc.gov/exhibits/religion/rel02.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dirty="0" smtClean="0"/>
              <a:t>English 441</a:t>
            </a:r>
            <a:endParaRPr lang="en-US" dirty="0"/>
          </a:p>
        </p:txBody>
      </p:sp>
      <p:sp>
        <p:nvSpPr>
          <p:cNvPr id="5123" name="Subtitle 2"/>
          <p:cNvSpPr>
            <a:spLocks noGrp="1"/>
          </p:cNvSpPr>
          <p:nvPr>
            <p:ph type="subTitle" idx="1"/>
          </p:nvPr>
        </p:nvSpPr>
        <p:spPr>
          <a:xfrm>
            <a:off x="533400" y="3228975"/>
            <a:ext cx="7854950" cy="1752600"/>
          </a:xfrm>
        </p:spPr>
        <p:txBody>
          <a:bodyPr/>
          <a:lstStyle/>
          <a:p>
            <a:pPr marR="0"/>
            <a:r>
              <a:rPr lang="en-US" dirty="0" smtClean="0"/>
              <a:t>Jonathan Edwards,</a:t>
            </a:r>
          </a:p>
          <a:p>
            <a:pPr marR="0"/>
            <a:r>
              <a:rPr lang="en-US" dirty="0" smtClean="0"/>
              <a:t>“Sinners in the Hands of an Angry God”</a:t>
            </a:r>
          </a:p>
          <a:p>
            <a:pPr marR="0"/>
            <a:r>
              <a:rPr lang="en-US" dirty="0" smtClean="0"/>
              <a:t>September 10, 2010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a:bodyPr>
          <a:lstStyle/>
          <a:p>
            <a:pPr marL="274320" indent="-274320" fontAlgn="auto">
              <a:spcAft>
                <a:spcPts val="0"/>
              </a:spcAft>
              <a:buClr>
                <a:schemeClr val="accent3"/>
              </a:buClr>
              <a:buFont typeface="Wingdings 2"/>
              <a:buChar char=""/>
              <a:defRPr/>
            </a:pPr>
            <a:r>
              <a:rPr lang="en-US" dirty="0" smtClean="0"/>
              <a:t>1. H</a:t>
            </a:r>
            <a:r>
              <a:rPr lang="en-US" dirty="0" smtClean="0"/>
              <a:t>ow </a:t>
            </a:r>
            <a:r>
              <a:rPr lang="en-US" dirty="0" smtClean="0"/>
              <a:t>does his use of language in the "Application" section of the sermon differ from and comment on the earlier </a:t>
            </a:r>
            <a:r>
              <a:rPr lang="en-US" dirty="0" smtClean="0"/>
              <a:t>“doctrinal” </a:t>
            </a:r>
            <a:r>
              <a:rPr lang="en-US" dirty="0" smtClean="0"/>
              <a:t>section? </a:t>
            </a:r>
          </a:p>
          <a:p>
            <a:pPr marL="274320" indent="-274320" fontAlgn="auto">
              <a:spcAft>
                <a:spcPts val="0"/>
              </a:spcAft>
              <a:buClr>
                <a:schemeClr val="accent3"/>
              </a:buClr>
              <a:buFont typeface="Wingdings 2"/>
              <a:buChar char=""/>
              <a:defRPr/>
            </a:pPr>
            <a:r>
              <a:rPr lang="en-US" dirty="0" smtClean="0"/>
              <a:t>2. </a:t>
            </a:r>
            <a:r>
              <a:rPr lang="en-US" dirty="0" smtClean="0"/>
              <a:t>Jonathan Edwards is considered the last great Puritan because of his efforts to revive a dying theology. Discuss the important arguments contained in “Sinners.” </a:t>
            </a:r>
            <a:endParaRPr lang="en-US" dirty="0" smtClean="0"/>
          </a:p>
          <a:p>
            <a:pPr marL="274320" indent="-274320" fontAlgn="auto">
              <a:spcAft>
                <a:spcPts val="0"/>
              </a:spcAft>
              <a:buClr>
                <a:schemeClr val="accent3"/>
              </a:buClr>
              <a:buFont typeface="Wingdings 2"/>
              <a:buChar char=""/>
              <a:defRPr/>
            </a:pPr>
            <a:r>
              <a:rPr lang="en-US" dirty="0" smtClean="0"/>
              <a:t>3. </a:t>
            </a:r>
            <a:r>
              <a:rPr lang="en-US" dirty="0" smtClean="0"/>
              <a:t>How does “Sinners” compare in form </a:t>
            </a:r>
            <a:r>
              <a:rPr lang="en-US" dirty="0" smtClean="0"/>
              <a:t>and function </a:t>
            </a:r>
            <a:r>
              <a:rPr lang="en-US" dirty="0" smtClean="0"/>
              <a:t>to Edward </a:t>
            </a:r>
            <a:r>
              <a:rPr lang="en-US" dirty="0" smtClean="0"/>
              <a:t>Taylor's </a:t>
            </a:r>
            <a:r>
              <a:rPr lang="en-US" dirty="0" smtClean="0"/>
              <a:t>poems?  </a:t>
            </a:r>
            <a:endParaRPr lang="en-US" dirty="0" smtClean="0"/>
          </a:p>
          <a:p>
            <a:pPr marL="274320" indent="-274320" fontAlgn="auto">
              <a:spcAft>
                <a:spcPts val="0"/>
              </a:spcAft>
              <a:buClr>
                <a:schemeClr val="accent3"/>
              </a:buClr>
              <a:buFont typeface="Wingdings 2"/>
              <a:buChar char=""/>
              <a:defRPr/>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Works Cited	</a:t>
            </a:r>
          </a:p>
        </p:txBody>
      </p:sp>
      <p:sp>
        <p:nvSpPr>
          <p:cNvPr id="13315" name="Content Placeholder 2"/>
          <p:cNvSpPr>
            <a:spLocks noGrp="1"/>
          </p:cNvSpPr>
          <p:nvPr>
            <p:ph idx="1"/>
          </p:nvPr>
        </p:nvSpPr>
        <p:spPr/>
        <p:txBody>
          <a:bodyPr/>
          <a:lstStyle/>
          <a:p>
            <a:r>
              <a:rPr lang="en-US" dirty="0" smtClean="0"/>
              <a:t>Religion in 18</a:t>
            </a:r>
            <a:r>
              <a:rPr lang="en-US" baseline="30000" dirty="0" smtClean="0"/>
              <a:t>th</a:t>
            </a:r>
            <a:r>
              <a:rPr lang="en-US" dirty="0" smtClean="0"/>
              <a:t> Century America </a:t>
            </a:r>
            <a:r>
              <a:rPr lang="en-US" dirty="0" smtClean="0">
                <a:hlinkClick r:id="rId2"/>
              </a:rPr>
              <a:t>http://</a:t>
            </a:r>
            <a:r>
              <a:rPr lang="en-US" dirty="0" smtClean="0">
                <a:hlinkClick r:id="rId2"/>
              </a:rPr>
              <a:t>www.loc.gov/exhibits/religion/rel02.html</a:t>
            </a:r>
            <a:endParaRPr lang="en-US" dirty="0" smtClean="0"/>
          </a:p>
          <a:p>
            <a:r>
              <a:rPr lang="en-US" i="1" dirty="0" smtClean="0"/>
              <a:t>The Norton Anthology of American Literature, </a:t>
            </a:r>
            <a:r>
              <a:rPr lang="en-US" smtClean="0"/>
              <a:t>7</a:t>
            </a:r>
            <a:r>
              <a:rPr lang="en-US" baseline="30000" smtClean="0"/>
              <a:t>th</a:t>
            </a:r>
            <a:r>
              <a:rPr lang="en-US" smtClean="0"/>
              <a:t> ed. </a:t>
            </a:r>
            <a:endParaRPr lang="en-US" i="1" smtClean="0"/>
          </a:p>
          <a:p>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sz="2800" b="1" dirty="0" smtClean="0"/>
              <a:t>AMERICAN LITERATURE: 1700-1820</a:t>
            </a:r>
            <a:br>
              <a:rPr lang="en-US" sz="2800" b="1" dirty="0" smtClean="0"/>
            </a:br>
            <a:r>
              <a:rPr lang="en-US" sz="2800" b="1" dirty="0" smtClean="0"/>
              <a:t>The changing face of America</a:t>
            </a:r>
            <a:endParaRPr lang="en-US" sz="2800" b="1" dirty="0"/>
          </a:p>
        </p:txBody>
      </p:sp>
      <p:sp>
        <p:nvSpPr>
          <p:cNvPr id="3" name="Content Placeholder 2"/>
          <p:cNvSpPr>
            <a:spLocks noGrp="1"/>
          </p:cNvSpPr>
          <p:nvPr>
            <p:ph idx="1"/>
          </p:nvPr>
        </p:nvSpPr>
        <p:spPr/>
        <p:txBody>
          <a:bodyPr/>
          <a:lstStyle/>
          <a:p>
            <a:r>
              <a:rPr lang="en-US" sz="2000" dirty="0" smtClean="0"/>
              <a:t>Population of the colonies increases exponentially</a:t>
            </a:r>
          </a:p>
          <a:p>
            <a:pPr lvl="2"/>
            <a:r>
              <a:rPr lang="en-US" sz="1800" dirty="0" smtClean="0"/>
              <a:t>1670: 111,000</a:t>
            </a:r>
          </a:p>
          <a:p>
            <a:pPr lvl="2"/>
            <a:r>
              <a:rPr lang="en-US" sz="1800" dirty="0" smtClean="0"/>
              <a:t>1700: 250,00</a:t>
            </a:r>
          </a:p>
          <a:p>
            <a:pPr lvl="2"/>
            <a:r>
              <a:rPr lang="en-US" sz="1800" dirty="0" smtClean="0"/>
              <a:t>1760: 1.6 million</a:t>
            </a:r>
          </a:p>
          <a:p>
            <a:pPr lvl="2"/>
            <a:r>
              <a:rPr lang="en-US" sz="1800" dirty="0" smtClean="0"/>
              <a:t>1700-1720: Boston doubles in size. </a:t>
            </a:r>
          </a:p>
          <a:p>
            <a:r>
              <a:rPr lang="en-US" sz="2000" dirty="0" smtClean="0"/>
              <a:t>Immigration</a:t>
            </a:r>
          </a:p>
          <a:p>
            <a:pPr lvl="2"/>
            <a:r>
              <a:rPr lang="en-US" sz="1800" dirty="0" smtClean="0"/>
              <a:t>~1700-~1750: An influx of Dutch, Germans, French Protestants, and Jewish merchants. </a:t>
            </a:r>
          </a:p>
          <a:p>
            <a:r>
              <a:rPr lang="en-US" sz="2000" dirty="0" smtClean="0"/>
              <a:t>Compared to Europe, the colonies were cheaper and healthier places to live. </a:t>
            </a:r>
          </a:p>
          <a:p>
            <a:r>
              <a:rPr lang="en-US" sz="2000" dirty="0" smtClean="0"/>
              <a:t>Slavery begins to quicken its pace.</a:t>
            </a:r>
          </a:p>
          <a:p>
            <a:r>
              <a:rPr lang="en-US" sz="2000" dirty="0" smtClean="0"/>
              <a:t>Many Native American Indian tribes begin to disappear. </a:t>
            </a:r>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pPr fontAlgn="auto">
              <a:spcAft>
                <a:spcPts val="0"/>
              </a:spcAft>
              <a:defRPr/>
            </a:pPr>
            <a:r>
              <a:rPr lang="en-US" sz="2800" b="1" dirty="0" smtClean="0"/>
              <a:t>AMERICAN LITERATURE: 1700-1820</a:t>
            </a:r>
            <a:br>
              <a:rPr lang="en-US" sz="2800" b="1" dirty="0" smtClean="0"/>
            </a:br>
            <a:r>
              <a:rPr lang="en-US" sz="2800" b="1" dirty="0" smtClean="0"/>
              <a:t>The </a:t>
            </a:r>
            <a:r>
              <a:rPr lang="en-US" sz="2800" b="1" dirty="0" smtClean="0"/>
              <a:t>Enlightenment in America</a:t>
            </a:r>
            <a:endParaRPr lang="en-US" sz="4800" b="1" dirty="0"/>
          </a:p>
        </p:txBody>
      </p:sp>
      <p:sp>
        <p:nvSpPr>
          <p:cNvPr id="6147" name="Content Placeholder 2"/>
          <p:cNvSpPr>
            <a:spLocks noGrp="1"/>
          </p:cNvSpPr>
          <p:nvPr>
            <p:ph idx="1"/>
          </p:nvPr>
        </p:nvSpPr>
        <p:spPr/>
        <p:txBody>
          <a:bodyPr/>
          <a:lstStyle/>
          <a:p>
            <a:r>
              <a:rPr lang="en-US" sz="1800" dirty="0" smtClean="0"/>
              <a:t>Cotton Mather’s death in 1728 symbolically marks the end of Puritanism as the first colonists knew it.</a:t>
            </a:r>
          </a:p>
          <a:p>
            <a:r>
              <a:rPr lang="en-US" sz="1800" dirty="0" smtClean="0"/>
              <a:t>Isaac Newton (1642-1727) revealed through the laws of physics some basic concepts of the universe, proving that the human mind, without the aid of God, can understand the universe in new ways.</a:t>
            </a:r>
          </a:p>
          <a:p>
            <a:r>
              <a:rPr lang="en-US" sz="1800" dirty="0" smtClean="0"/>
              <a:t>John Locke (1632-1704) postulated that human sympathy, rather than supernatural grace, could serve as the basis for a moral life: reliance on human sympathy could be the catalyst for moral choice and individuals could control their own spiritual destinies.</a:t>
            </a:r>
          </a:p>
          <a:p>
            <a:r>
              <a:rPr lang="en-US" sz="1800" dirty="0" smtClean="0"/>
              <a:t>The Enlightenment was a reaction against the authority and irrationality established churches. William Bradford’s and John Winthrop’s allegorical reading of the world (seeing every natural and human event as a message from God) seemed outdated, quaint. More and more, Christianity was depicted as a tool of tyrants and oppressors, and it was seen as hostile to the development of reason and the progress of science and incapable of verification.</a:t>
            </a:r>
          </a:p>
          <a:p>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chor="t"/>
          <a:lstStyle/>
          <a:p>
            <a:r>
              <a:rPr lang="en-US" sz="2800" b="1" dirty="0" smtClean="0"/>
              <a:t>THE EMERGENCE OF AMERICAN EVANGELICALISM:</a:t>
            </a:r>
            <a:br>
              <a:rPr lang="en-US" sz="2800" b="1" dirty="0" smtClean="0"/>
            </a:br>
            <a:r>
              <a:rPr lang="en-US" sz="2800" b="1" dirty="0" smtClean="0"/>
              <a:t>THE GREAT AWAKENING</a:t>
            </a:r>
            <a:endParaRPr lang="en-US" sz="2800" dirty="0" smtClean="0"/>
          </a:p>
        </p:txBody>
      </p:sp>
      <p:sp>
        <p:nvSpPr>
          <p:cNvPr id="3" name="Content Placeholder 2"/>
          <p:cNvSpPr>
            <a:spLocks noGrp="1"/>
          </p:cNvSpPr>
          <p:nvPr>
            <p:ph idx="1"/>
          </p:nvPr>
        </p:nvSpPr>
        <p:spPr/>
        <p:txBody>
          <a:bodyPr>
            <a:normAutofit fontScale="92500" lnSpcReduction="10000"/>
          </a:bodyPr>
          <a:lstStyle/>
          <a:p>
            <a:pPr marL="274320" indent="-274320" fontAlgn="auto">
              <a:spcAft>
                <a:spcPts val="0"/>
              </a:spcAft>
              <a:buClr>
                <a:schemeClr val="accent3"/>
              </a:buClr>
              <a:buFont typeface="Wingdings 2"/>
              <a:buChar char=""/>
              <a:defRPr/>
            </a:pPr>
            <a:r>
              <a:rPr lang="en-US" dirty="0" smtClean="0"/>
              <a:t>The first generation of New England Puritans required that church members undergo a conversion experience that they could describe publicly. Their successors were not as successful in reaping harvests of redeemed souls. </a:t>
            </a:r>
          </a:p>
          <a:p>
            <a:pPr marL="274320" indent="-274320" fontAlgn="auto">
              <a:spcAft>
                <a:spcPts val="0"/>
              </a:spcAft>
              <a:buClr>
                <a:schemeClr val="accent3"/>
              </a:buClr>
              <a:buFont typeface="Wingdings 2"/>
              <a:buChar char=""/>
              <a:defRPr/>
            </a:pPr>
            <a:r>
              <a:rPr lang="en-US" dirty="0" smtClean="0"/>
              <a:t>Beginning in the 1730s, mass </a:t>
            </a:r>
            <a:r>
              <a:rPr lang="en-US" dirty="0" smtClean="0"/>
              <a:t>open-air revivals </a:t>
            </a:r>
            <a:r>
              <a:rPr lang="en-US" dirty="0" smtClean="0"/>
              <a:t>overseen by powerful </a:t>
            </a:r>
            <a:r>
              <a:rPr lang="en-US" dirty="0" smtClean="0"/>
              <a:t>preachers like George Whitefield brought thousands of souls to the new birth, called The Great Awakening. </a:t>
            </a:r>
          </a:p>
          <a:p>
            <a:pPr marL="274320" indent="-274320" fontAlgn="auto">
              <a:spcAft>
                <a:spcPts val="0"/>
              </a:spcAft>
              <a:buClr>
                <a:schemeClr val="accent3"/>
              </a:buClr>
              <a:buFont typeface="Wingdings 2"/>
              <a:buChar char=""/>
              <a:defRPr/>
            </a:pPr>
            <a:r>
              <a:rPr lang="en-US" dirty="0" smtClean="0"/>
              <a:t>While this movement had spent its force in New England by the </a:t>
            </a:r>
            <a:r>
              <a:rPr lang="en-US" dirty="0" smtClean="0"/>
              <a:t>late 1740s</a:t>
            </a:r>
            <a:r>
              <a:rPr lang="en-US" dirty="0" smtClean="0"/>
              <a:t>, these ministers carried the Great Awakening into the southern colonies, igniting a series of the revivals that lasted well into the nineteenth century.</a:t>
            </a:r>
            <a:endParaRPr lang="en-US" dirty="0" smtClean="0"/>
          </a:p>
          <a:p>
            <a:pPr marL="274320" indent="-274320" fontAlgn="auto">
              <a:spcAft>
                <a:spcPts val="0"/>
              </a:spcAft>
              <a:buClr>
                <a:schemeClr val="accent3"/>
              </a:buClr>
              <a:buFont typeface="Wingdings 2"/>
              <a:buChar char=""/>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chor="t"/>
          <a:lstStyle/>
          <a:p>
            <a:r>
              <a:rPr lang="en-US" sz="2800" b="1" dirty="0" smtClean="0"/>
              <a:t>Jonathan Edwards (1703-1717)</a:t>
            </a:r>
            <a:endParaRPr lang="en-US" sz="2800" dirty="0" smtClean="0"/>
          </a:p>
        </p:txBody>
      </p:sp>
      <p:sp>
        <p:nvSpPr>
          <p:cNvPr id="3" name="Content Placeholder 2"/>
          <p:cNvSpPr>
            <a:spLocks noGrp="1"/>
          </p:cNvSpPr>
          <p:nvPr>
            <p:ph idx="1"/>
          </p:nvPr>
        </p:nvSpPr>
        <p:spPr/>
        <p:txBody>
          <a:bodyPr>
            <a:noAutofit/>
          </a:bodyPr>
          <a:lstStyle/>
          <a:p>
            <a:pPr marL="274320" indent="-274320" fontAlgn="auto">
              <a:spcAft>
                <a:spcPts val="0"/>
              </a:spcAft>
              <a:buClr>
                <a:schemeClr val="accent3"/>
              </a:buClr>
              <a:buFont typeface="Wingdings 2"/>
              <a:buChar char=""/>
              <a:defRPr/>
            </a:pPr>
            <a:r>
              <a:rPr lang="en-US" sz="1800" dirty="0" smtClean="0"/>
              <a:t>The most important American preacher during the Great Awakening. </a:t>
            </a:r>
            <a:endParaRPr lang="en-US" sz="1800" dirty="0" smtClean="0"/>
          </a:p>
          <a:p>
            <a:pPr marL="274320" indent="-274320" fontAlgn="auto">
              <a:spcAft>
                <a:spcPts val="0"/>
              </a:spcAft>
              <a:buClr>
                <a:schemeClr val="accent3"/>
              </a:buClr>
              <a:buFont typeface="Wingdings 2"/>
              <a:buChar char=""/>
              <a:defRPr/>
            </a:pPr>
            <a:r>
              <a:rPr lang="en-US" sz="1800" dirty="0" smtClean="0"/>
              <a:t>Ironically, Edwards credits John Locke for confirming his conviction that believers must not only comprehend religious ideas, but also that they must be moved by them: “The difference is like the difference between reading the word </a:t>
            </a:r>
            <a:r>
              <a:rPr lang="en-US" sz="1800" i="1" dirty="0" smtClean="0"/>
              <a:t>fire </a:t>
            </a:r>
            <a:r>
              <a:rPr lang="en-US" sz="1800" dirty="0" smtClean="0"/>
              <a:t>and actually being burned.”</a:t>
            </a:r>
            <a:endParaRPr lang="en-US" sz="1800" dirty="0" smtClean="0"/>
          </a:p>
          <a:p>
            <a:pPr marL="274320" indent="-274320" fontAlgn="auto">
              <a:spcAft>
                <a:spcPts val="0"/>
              </a:spcAft>
              <a:buClr>
                <a:schemeClr val="accent3"/>
              </a:buClr>
              <a:buFont typeface="Wingdings 2"/>
              <a:buChar char=""/>
              <a:defRPr/>
            </a:pPr>
            <a:r>
              <a:rPr lang="en-US" sz="1800" dirty="0" smtClean="0"/>
              <a:t>A </a:t>
            </a:r>
            <a:r>
              <a:rPr lang="en-US" sz="1800" dirty="0" smtClean="0"/>
              <a:t>revival in his church in Northampton, Massachusetts, </a:t>
            </a:r>
            <a:r>
              <a:rPr lang="en-US" sz="1800" dirty="0" smtClean="0"/>
              <a:t>in 1734 </a:t>
            </a:r>
            <a:r>
              <a:rPr lang="en-US" sz="1800" dirty="0" smtClean="0"/>
              <a:t>was considered a harbinger of the </a:t>
            </a:r>
            <a:r>
              <a:rPr lang="en-US" sz="1800" dirty="0" smtClean="0"/>
              <a:t>Great Awakening</a:t>
            </a:r>
          </a:p>
          <a:p>
            <a:pPr marL="274320" indent="-274320" fontAlgn="auto">
              <a:spcAft>
                <a:spcPts val="0"/>
              </a:spcAft>
              <a:buClr>
                <a:schemeClr val="accent3"/>
              </a:buClr>
              <a:buFont typeface="Wingdings 2"/>
              <a:buChar char=""/>
              <a:defRPr/>
            </a:pPr>
            <a:r>
              <a:rPr lang="en-US" sz="1800" dirty="0" smtClean="0"/>
              <a:t>Edwards </a:t>
            </a:r>
            <a:r>
              <a:rPr lang="en-US" sz="1800" dirty="0" smtClean="0"/>
              <a:t>was more than an effective evangelical preacher, however. He was the principal intellectual interpreter of, and apologist for, the </a:t>
            </a:r>
            <a:r>
              <a:rPr lang="en-US" sz="1800" dirty="0" smtClean="0"/>
              <a:t>Great Awakening</a:t>
            </a:r>
            <a:r>
              <a:rPr lang="en-US" sz="1800" dirty="0" smtClean="0"/>
              <a:t>. </a:t>
            </a:r>
            <a:r>
              <a:rPr lang="en-US" sz="1800" dirty="0" smtClean="0"/>
              <a:t>He wrote analytical descriptions of the revival, placing it in a larger theological context. </a:t>
            </a:r>
            <a:r>
              <a:rPr lang="en-US" sz="1800" dirty="0" smtClean="0"/>
              <a:t>Edwards was a world-class theologian, writing some of the most original and important treatises ever produced by an American. </a:t>
            </a:r>
            <a:endParaRPr lang="en-US" sz="1800" dirty="0" smtClean="0"/>
          </a:p>
          <a:p>
            <a:pPr marL="274320" indent="-274320" fontAlgn="auto">
              <a:spcAft>
                <a:spcPts val="0"/>
              </a:spcAft>
              <a:buClr>
                <a:schemeClr val="accent3"/>
              </a:buClr>
              <a:buFont typeface="Wingdings 2"/>
              <a:buChar char=""/>
              <a:defRPr/>
            </a:pPr>
            <a:r>
              <a:rPr lang="en-US" sz="1800" dirty="0" smtClean="0"/>
              <a:t>He </a:t>
            </a:r>
            <a:r>
              <a:rPr lang="en-US" sz="1800" dirty="0" smtClean="0"/>
              <a:t>died of smallpox in 1758, shortly after becoming president of Princeton. </a:t>
            </a:r>
            <a:r>
              <a:rPr lang="en-US" sz="2000" dirty="0" smtClean="0"/>
              <a:t/>
            </a:r>
            <a:br>
              <a:rPr lang="en-US" sz="2000" dirty="0" smtClean="0"/>
            </a:b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chor="t"/>
          <a:lstStyle/>
          <a:p>
            <a:r>
              <a:rPr lang="en-US" sz="2800" b="1" dirty="0" smtClean="0"/>
              <a:t>Jonathan Edwards, </a:t>
            </a:r>
            <a:r>
              <a:rPr lang="en-US" sz="2800" b="1" dirty="0" err="1" smtClean="0"/>
              <a:t>con’t</a:t>
            </a:r>
            <a:r>
              <a:rPr lang="en-US" sz="2800" b="1" dirty="0" smtClean="0"/>
              <a:t>. </a:t>
            </a:r>
            <a:endParaRPr lang="en-US" sz="2800" dirty="0" smtClean="0"/>
          </a:p>
        </p:txBody>
      </p:sp>
      <p:sp>
        <p:nvSpPr>
          <p:cNvPr id="3" name="Content Placeholder 2"/>
          <p:cNvSpPr>
            <a:spLocks noGrp="1"/>
          </p:cNvSpPr>
          <p:nvPr>
            <p:ph idx="1"/>
          </p:nvPr>
        </p:nvSpPr>
        <p:spPr/>
        <p:txBody>
          <a:bodyPr>
            <a:normAutofit lnSpcReduction="10000"/>
          </a:bodyPr>
          <a:lstStyle/>
          <a:p>
            <a:pPr marL="274320" indent="-274320" fontAlgn="auto">
              <a:spcAft>
                <a:spcPts val="0"/>
              </a:spcAft>
              <a:buClr>
                <a:schemeClr val="accent3"/>
              </a:buClr>
              <a:buFont typeface="Wingdings 2"/>
              <a:buChar char=""/>
              <a:defRPr/>
            </a:pPr>
            <a:r>
              <a:rPr lang="en-US" dirty="0" smtClean="0"/>
              <a:t>Perhaps Jonathan Edward's only writing familiar to most modern audiences, </a:t>
            </a:r>
            <a:r>
              <a:rPr lang="en-US" i="1" dirty="0" smtClean="0"/>
              <a:t>Sinners in the Hands of an Angry God </a:t>
            </a:r>
            <a:r>
              <a:rPr lang="en-US" dirty="0" smtClean="0"/>
              <a:t>was not representative of his vast theological output, which contains some of the most learned and profound religious works ever written by an American. Like most evangelical preachers during the Great Awakening, Edwards employed the fear of divine punishment to bring his audiences to repentance. However, it is a distortion of his and his colleagues' messages and characters to dismiss them as mere "hellfire" preachers.</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400" dirty="0" smtClean="0"/>
              <a:t>Don’t forget this: Jonathan Edwards and Benjamin Franklin were contemporaries. The colonists in New England were, at Jonathan Edwards’s time, 120 years removed from the Pilgrims’ landing at Plymouth Rock. These 120 years had dulled the horror and pain of the Pilgrims’ destitute hand-to-mouth existence, and all that remained was a picture of a lost golden age where simple family values and an unquestioning faith in God allowed the pilgrims to succeed (Clearly, no one was reading Bradford’s “Of Plymouth Plantation” or they would have heeded his warnings).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endParaRPr lang="en-US" smtClean="0"/>
          </a:p>
        </p:txBody>
      </p:sp>
      <p:sp>
        <p:nvSpPr>
          <p:cNvPr id="10243" name="Content Placeholder 2"/>
          <p:cNvSpPr>
            <a:spLocks noGrp="1"/>
          </p:cNvSpPr>
          <p:nvPr>
            <p:ph idx="1"/>
          </p:nvPr>
        </p:nvSpPr>
        <p:spPr/>
        <p:txBody>
          <a:bodyPr/>
          <a:lstStyle/>
          <a:p>
            <a:r>
              <a:rPr lang="en-US" smtClean="0"/>
              <a:t>What was stirring, striking, or memorable to you in reading this sermon? </a:t>
            </a:r>
          </a:p>
          <a:p>
            <a:r>
              <a:rPr lang="en-US" smtClean="0"/>
              <a:t>What does it mean to be unconverted? </a:t>
            </a:r>
          </a:p>
          <a:p>
            <a:pPr lvl="1"/>
            <a:r>
              <a:rPr lang="en-US" smtClean="0"/>
              <a:t>What images or analogies does Edwards use to evoke the situation of the unconverted? </a:t>
            </a:r>
          </a:p>
          <a:p>
            <a:pPr lvl="1"/>
            <a:r>
              <a:rPr lang="en-US" smtClean="0"/>
              <a:t>What are the most prominent themes communicated by these images?</a:t>
            </a:r>
          </a:p>
          <a:p>
            <a:r>
              <a:rPr lang="en-US" smtClean="0"/>
              <a:t>What is the purpose of his sermon?</a:t>
            </a:r>
          </a:p>
          <a:p>
            <a:pPr lvl="1"/>
            <a:r>
              <a:rPr lang="en-US" smtClean="0"/>
              <a:t>How are listeners meant to feel? </a:t>
            </a:r>
          </a:p>
          <a:p>
            <a:pPr lvl="1"/>
            <a:r>
              <a:rPr lang="en-US" smtClean="0"/>
              <a:t>How are people meant to respond to his sermon?</a:t>
            </a:r>
          </a:p>
          <a:p>
            <a:pPr>
              <a:buFont typeface="Wingdings 2" pitchFamily="18" charset="2"/>
              <a:buNone/>
            </a:pPr>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Rhetorically Speaking	</a:t>
            </a:r>
          </a:p>
        </p:txBody>
      </p:sp>
      <p:sp>
        <p:nvSpPr>
          <p:cNvPr id="11267" name="Content Placeholder 2"/>
          <p:cNvSpPr>
            <a:spLocks noGrp="1"/>
          </p:cNvSpPr>
          <p:nvPr>
            <p:ph idx="1"/>
          </p:nvPr>
        </p:nvSpPr>
        <p:spPr/>
        <p:txBody>
          <a:bodyPr/>
          <a:lstStyle/>
          <a:p>
            <a:r>
              <a:rPr lang="en-US" dirty="0" smtClean="0"/>
              <a:t>Edwards takes a verse from Deuteronomy as the basis for this sermon: “Their foot shall slide in due time” (32.35). He then interprets it as “There is nothing that keeps wicked men at any one moment out of hell but the mere pleasure of God.” How would you characterize God in Edwards’s sermon? </a:t>
            </a:r>
          </a:p>
          <a:p>
            <a:r>
              <a:rPr lang="en-US" dirty="0" smtClean="0"/>
              <a:t>How </a:t>
            </a:r>
            <a:r>
              <a:rPr lang="en-US" dirty="0" smtClean="0"/>
              <a:t>does this sermon work? What makes it effective? </a:t>
            </a:r>
          </a:p>
          <a:p>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Flow</Template>
  <TotalTime>86</TotalTime>
  <Words>988</Words>
  <Application>Microsoft Office PowerPoint</Application>
  <PresentationFormat>On-screen Show (4:3)</PresentationFormat>
  <Paragraphs>49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Constantia</vt:lpstr>
      <vt:lpstr>Arial</vt:lpstr>
      <vt:lpstr>Calibri</vt:lpstr>
      <vt:lpstr>Wingdings 2</vt:lpstr>
      <vt:lpstr>Flow</vt:lpstr>
      <vt:lpstr>English 441</vt:lpstr>
      <vt:lpstr>AMERICAN LITERATURE: 1700-1820 The changing face of America</vt:lpstr>
      <vt:lpstr>AMERICAN LITERATURE: 1700-1820 The Enlightenment in America</vt:lpstr>
      <vt:lpstr>THE EMERGENCE OF AMERICAN EVANGELICALISM: THE GREAT AWAKENING</vt:lpstr>
      <vt:lpstr>Jonathan Edwards (1703-1717)</vt:lpstr>
      <vt:lpstr>Jonathan Edwards, con’t. </vt:lpstr>
      <vt:lpstr>Slide 7</vt:lpstr>
      <vt:lpstr>Slide 8</vt:lpstr>
      <vt:lpstr>Rhetorically Speaking </vt:lpstr>
      <vt:lpstr>Slide 10</vt:lpstr>
      <vt:lpstr>Works Cited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441</dc:title>
  <dc:creator>Sean M. George</dc:creator>
  <cp:lastModifiedBy>Sean M. George</cp:lastModifiedBy>
  <cp:revision>12</cp:revision>
  <dcterms:created xsi:type="dcterms:W3CDTF">2010-09-09T18:39:17Z</dcterms:created>
  <dcterms:modified xsi:type="dcterms:W3CDTF">2010-09-10T14:32:25Z</dcterms:modified>
</cp:coreProperties>
</file>